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3" r:id="rId4"/>
    <p:sldId id="264" r:id="rId5"/>
    <p:sldId id="267" r:id="rId6"/>
    <p:sldId id="266"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1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3CAC7-FD82-4ABC-8349-8F5411F238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E271D9F-4D0F-44D2-96A0-FA0B5A4D14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A4DDA8-8014-4490-8701-E3F93FEA3E94}"/>
              </a:ext>
            </a:extLst>
          </p:cNvPr>
          <p:cNvSpPr>
            <a:spLocks noGrp="1"/>
          </p:cNvSpPr>
          <p:nvPr>
            <p:ph type="dt" sz="half" idx="10"/>
          </p:nvPr>
        </p:nvSpPr>
        <p:spPr/>
        <p:txBody>
          <a:bodyPr/>
          <a:lstStyle/>
          <a:p>
            <a:fld id="{F27EAF39-10E8-405E-8B20-3F11E570A2B1}" type="datetimeFigureOut">
              <a:rPr lang="en-US" smtClean="0"/>
              <a:t>6/21/2022</a:t>
            </a:fld>
            <a:endParaRPr lang="en-US"/>
          </a:p>
        </p:txBody>
      </p:sp>
      <p:sp>
        <p:nvSpPr>
          <p:cNvPr id="5" name="Footer Placeholder 4">
            <a:extLst>
              <a:ext uri="{FF2B5EF4-FFF2-40B4-BE49-F238E27FC236}">
                <a16:creationId xmlns:a16="http://schemas.microsoft.com/office/drawing/2014/main" id="{AA13FFDD-4DDB-4E70-B366-63A54B11E7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60B9E-0CD7-425D-84A5-48629EC8154D}"/>
              </a:ext>
            </a:extLst>
          </p:cNvPr>
          <p:cNvSpPr>
            <a:spLocks noGrp="1"/>
          </p:cNvSpPr>
          <p:nvPr>
            <p:ph type="sldNum" sz="quarter" idx="12"/>
          </p:nvPr>
        </p:nvSpPr>
        <p:spPr/>
        <p:txBody>
          <a:bodyPr/>
          <a:lstStyle/>
          <a:p>
            <a:fld id="{701E5818-DF01-4003-AEAA-C4794A658364}" type="slidenum">
              <a:rPr lang="en-US" smtClean="0"/>
              <a:t>‹#›</a:t>
            </a:fld>
            <a:endParaRPr lang="en-US"/>
          </a:p>
        </p:txBody>
      </p:sp>
    </p:spTree>
    <p:extLst>
      <p:ext uri="{BB962C8B-B14F-4D97-AF65-F5344CB8AC3E}">
        <p14:creationId xmlns:p14="http://schemas.microsoft.com/office/powerpoint/2010/main" val="3438603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81918-4A70-4389-854C-3D9904D6842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80892F-E0C5-4056-9E03-6044895931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3248DB-5B73-4633-872A-559EC7D9FA0C}"/>
              </a:ext>
            </a:extLst>
          </p:cNvPr>
          <p:cNvSpPr>
            <a:spLocks noGrp="1"/>
          </p:cNvSpPr>
          <p:nvPr>
            <p:ph type="dt" sz="half" idx="10"/>
          </p:nvPr>
        </p:nvSpPr>
        <p:spPr/>
        <p:txBody>
          <a:bodyPr/>
          <a:lstStyle/>
          <a:p>
            <a:fld id="{F27EAF39-10E8-405E-8B20-3F11E570A2B1}" type="datetimeFigureOut">
              <a:rPr lang="en-US" smtClean="0"/>
              <a:t>6/21/2022</a:t>
            </a:fld>
            <a:endParaRPr lang="en-US"/>
          </a:p>
        </p:txBody>
      </p:sp>
      <p:sp>
        <p:nvSpPr>
          <p:cNvPr id="5" name="Footer Placeholder 4">
            <a:extLst>
              <a:ext uri="{FF2B5EF4-FFF2-40B4-BE49-F238E27FC236}">
                <a16:creationId xmlns:a16="http://schemas.microsoft.com/office/drawing/2014/main" id="{4150ADB3-13D7-4B06-B224-658F64AD79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AC6E08-F114-443D-905F-7D4306822CCF}"/>
              </a:ext>
            </a:extLst>
          </p:cNvPr>
          <p:cNvSpPr>
            <a:spLocks noGrp="1"/>
          </p:cNvSpPr>
          <p:nvPr>
            <p:ph type="sldNum" sz="quarter" idx="12"/>
          </p:nvPr>
        </p:nvSpPr>
        <p:spPr/>
        <p:txBody>
          <a:bodyPr/>
          <a:lstStyle/>
          <a:p>
            <a:fld id="{701E5818-DF01-4003-AEAA-C4794A658364}" type="slidenum">
              <a:rPr lang="en-US" smtClean="0"/>
              <a:t>‹#›</a:t>
            </a:fld>
            <a:endParaRPr lang="en-US"/>
          </a:p>
        </p:txBody>
      </p:sp>
    </p:spTree>
    <p:extLst>
      <p:ext uri="{BB962C8B-B14F-4D97-AF65-F5344CB8AC3E}">
        <p14:creationId xmlns:p14="http://schemas.microsoft.com/office/powerpoint/2010/main" val="845693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68E071-207D-475D-98C1-9651FE5170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E0EDBE8-77B8-4A12-A4CE-D39150768E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D73EEB-54B8-4D1B-8DD1-805E71B2F12C}"/>
              </a:ext>
            </a:extLst>
          </p:cNvPr>
          <p:cNvSpPr>
            <a:spLocks noGrp="1"/>
          </p:cNvSpPr>
          <p:nvPr>
            <p:ph type="dt" sz="half" idx="10"/>
          </p:nvPr>
        </p:nvSpPr>
        <p:spPr/>
        <p:txBody>
          <a:bodyPr/>
          <a:lstStyle/>
          <a:p>
            <a:fld id="{F27EAF39-10E8-405E-8B20-3F11E570A2B1}" type="datetimeFigureOut">
              <a:rPr lang="en-US" smtClean="0"/>
              <a:t>6/21/2022</a:t>
            </a:fld>
            <a:endParaRPr lang="en-US"/>
          </a:p>
        </p:txBody>
      </p:sp>
      <p:sp>
        <p:nvSpPr>
          <p:cNvPr id="5" name="Footer Placeholder 4">
            <a:extLst>
              <a:ext uri="{FF2B5EF4-FFF2-40B4-BE49-F238E27FC236}">
                <a16:creationId xmlns:a16="http://schemas.microsoft.com/office/drawing/2014/main" id="{06E73AD8-BD96-4B5C-A981-733CC74CAC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57873E-4351-4327-8D5A-E3703EB5DE35}"/>
              </a:ext>
            </a:extLst>
          </p:cNvPr>
          <p:cNvSpPr>
            <a:spLocks noGrp="1"/>
          </p:cNvSpPr>
          <p:nvPr>
            <p:ph type="sldNum" sz="quarter" idx="12"/>
          </p:nvPr>
        </p:nvSpPr>
        <p:spPr/>
        <p:txBody>
          <a:bodyPr/>
          <a:lstStyle/>
          <a:p>
            <a:fld id="{701E5818-DF01-4003-AEAA-C4794A658364}" type="slidenum">
              <a:rPr lang="en-US" smtClean="0"/>
              <a:t>‹#›</a:t>
            </a:fld>
            <a:endParaRPr lang="en-US"/>
          </a:p>
        </p:txBody>
      </p:sp>
    </p:spTree>
    <p:extLst>
      <p:ext uri="{BB962C8B-B14F-4D97-AF65-F5344CB8AC3E}">
        <p14:creationId xmlns:p14="http://schemas.microsoft.com/office/powerpoint/2010/main" val="1876898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A611D-399C-428F-AB42-F64ECA1A8C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FC16EC-6315-45AC-8D5F-A4BCA4DCDF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2245EF-CDF8-46FB-9B05-E28B7BE94F51}"/>
              </a:ext>
            </a:extLst>
          </p:cNvPr>
          <p:cNvSpPr>
            <a:spLocks noGrp="1"/>
          </p:cNvSpPr>
          <p:nvPr>
            <p:ph type="dt" sz="half" idx="10"/>
          </p:nvPr>
        </p:nvSpPr>
        <p:spPr/>
        <p:txBody>
          <a:bodyPr/>
          <a:lstStyle/>
          <a:p>
            <a:fld id="{F27EAF39-10E8-405E-8B20-3F11E570A2B1}" type="datetimeFigureOut">
              <a:rPr lang="en-US" smtClean="0"/>
              <a:t>6/21/2022</a:t>
            </a:fld>
            <a:endParaRPr lang="en-US"/>
          </a:p>
        </p:txBody>
      </p:sp>
      <p:sp>
        <p:nvSpPr>
          <p:cNvPr id="5" name="Footer Placeholder 4">
            <a:extLst>
              <a:ext uri="{FF2B5EF4-FFF2-40B4-BE49-F238E27FC236}">
                <a16:creationId xmlns:a16="http://schemas.microsoft.com/office/drawing/2014/main" id="{0E155452-6275-4305-BC60-FBEEBC1EBD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4AA4FD-FFFD-44A4-87DF-F0ED8F1ACAE2}"/>
              </a:ext>
            </a:extLst>
          </p:cNvPr>
          <p:cNvSpPr>
            <a:spLocks noGrp="1"/>
          </p:cNvSpPr>
          <p:nvPr>
            <p:ph type="sldNum" sz="quarter" idx="12"/>
          </p:nvPr>
        </p:nvSpPr>
        <p:spPr/>
        <p:txBody>
          <a:bodyPr/>
          <a:lstStyle/>
          <a:p>
            <a:fld id="{701E5818-DF01-4003-AEAA-C4794A658364}" type="slidenum">
              <a:rPr lang="en-US" smtClean="0"/>
              <a:t>‹#›</a:t>
            </a:fld>
            <a:endParaRPr lang="en-US"/>
          </a:p>
        </p:txBody>
      </p:sp>
    </p:spTree>
    <p:extLst>
      <p:ext uri="{BB962C8B-B14F-4D97-AF65-F5344CB8AC3E}">
        <p14:creationId xmlns:p14="http://schemas.microsoft.com/office/powerpoint/2010/main" val="1380977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5B2EF-35D6-4DF1-9DE5-1A021E6740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959651D-DC5C-4121-90FE-88AFD5BEC6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9602C0-E07C-4812-B2A8-4BCDEDF80984}"/>
              </a:ext>
            </a:extLst>
          </p:cNvPr>
          <p:cNvSpPr>
            <a:spLocks noGrp="1"/>
          </p:cNvSpPr>
          <p:nvPr>
            <p:ph type="dt" sz="half" idx="10"/>
          </p:nvPr>
        </p:nvSpPr>
        <p:spPr/>
        <p:txBody>
          <a:bodyPr/>
          <a:lstStyle/>
          <a:p>
            <a:fld id="{F27EAF39-10E8-405E-8B20-3F11E570A2B1}" type="datetimeFigureOut">
              <a:rPr lang="en-US" smtClean="0"/>
              <a:t>6/21/2022</a:t>
            </a:fld>
            <a:endParaRPr lang="en-US"/>
          </a:p>
        </p:txBody>
      </p:sp>
      <p:sp>
        <p:nvSpPr>
          <p:cNvPr id="5" name="Footer Placeholder 4">
            <a:extLst>
              <a:ext uri="{FF2B5EF4-FFF2-40B4-BE49-F238E27FC236}">
                <a16:creationId xmlns:a16="http://schemas.microsoft.com/office/drawing/2014/main" id="{580B625F-7043-4BE0-91AD-73ABB8D7AB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99A97B-F746-4696-9602-4C28E03F22EE}"/>
              </a:ext>
            </a:extLst>
          </p:cNvPr>
          <p:cNvSpPr>
            <a:spLocks noGrp="1"/>
          </p:cNvSpPr>
          <p:nvPr>
            <p:ph type="sldNum" sz="quarter" idx="12"/>
          </p:nvPr>
        </p:nvSpPr>
        <p:spPr/>
        <p:txBody>
          <a:bodyPr/>
          <a:lstStyle/>
          <a:p>
            <a:fld id="{701E5818-DF01-4003-AEAA-C4794A658364}" type="slidenum">
              <a:rPr lang="en-US" smtClean="0"/>
              <a:t>‹#›</a:t>
            </a:fld>
            <a:endParaRPr lang="en-US"/>
          </a:p>
        </p:txBody>
      </p:sp>
    </p:spTree>
    <p:extLst>
      <p:ext uri="{BB962C8B-B14F-4D97-AF65-F5344CB8AC3E}">
        <p14:creationId xmlns:p14="http://schemas.microsoft.com/office/powerpoint/2010/main" val="3280603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C593F-44B2-4541-95EB-368A30BDEA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E4C79E-2940-460D-8A48-F75D7A265C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4C66C4-DD1A-4CF9-B030-D273BE76704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1F0BC-337E-4349-8DF7-38735A182348}"/>
              </a:ext>
            </a:extLst>
          </p:cNvPr>
          <p:cNvSpPr>
            <a:spLocks noGrp="1"/>
          </p:cNvSpPr>
          <p:nvPr>
            <p:ph type="dt" sz="half" idx="10"/>
          </p:nvPr>
        </p:nvSpPr>
        <p:spPr/>
        <p:txBody>
          <a:bodyPr/>
          <a:lstStyle/>
          <a:p>
            <a:fld id="{F27EAF39-10E8-405E-8B20-3F11E570A2B1}" type="datetimeFigureOut">
              <a:rPr lang="en-US" smtClean="0"/>
              <a:t>6/21/2022</a:t>
            </a:fld>
            <a:endParaRPr lang="en-US"/>
          </a:p>
        </p:txBody>
      </p:sp>
      <p:sp>
        <p:nvSpPr>
          <p:cNvPr id="6" name="Footer Placeholder 5">
            <a:extLst>
              <a:ext uri="{FF2B5EF4-FFF2-40B4-BE49-F238E27FC236}">
                <a16:creationId xmlns:a16="http://schemas.microsoft.com/office/drawing/2014/main" id="{48A4EF9C-AE3D-4C18-951A-7DF085CB29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36E4D2-1B5D-4A45-B520-FF5D37773A43}"/>
              </a:ext>
            </a:extLst>
          </p:cNvPr>
          <p:cNvSpPr>
            <a:spLocks noGrp="1"/>
          </p:cNvSpPr>
          <p:nvPr>
            <p:ph type="sldNum" sz="quarter" idx="12"/>
          </p:nvPr>
        </p:nvSpPr>
        <p:spPr/>
        <p:txBody>
          <a:bodyPr/>
          <a:lstStyle/>
          <a:p>
            <a:fld id="{701E5818-DF01-4003-AEAA-C4794A658364}" type="slidenum">
              <a:rPr lang="en-US" smtClean="0"/>
              <a:t>‹#›</a:t>
            </a:fld>
            <a:endParaRPr lang="en-US"/>
          </a:p>
        </p:txBody>
      </p:sp>
    </p:spTree>
    <p:extLst>
      <p:ext uri="{BB962C8B-B14F-4D97-AF65-F5344CB8AC3E}">
        <p14:creationId xmlns:p14="http://schemas.microsoft.com/office/powerpoint/2010/main" val="2007802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DD2C9-9B20-46D6-BF17-C9667A2C26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AA9EFCA-3173-4F86-BDC3-365BDA68B6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30AB1D-BFD7-4A9C-B4F6-3078FCD605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96C2A7-17C0-4C65-A6A9-D6DE364A3D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968B19D-DAD4-463D-BCFE-4820AACCE4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64E3BA-DA62-4430-AF71-EF14AB3C10FE}"/>
              </a:ext>
            </a:extLst>
          </p:cNvPr>
          <p:cNvSpPr>
            <a:spLocks noGrp="1"/>
          </p:cNvSpPr>
          <p:nvPr>
            <p:ph type="dt" sz="half" idx="10"/>
          </p:nvPr>
        </p:nvSpPr>
        <p:spPr/>
        <p:txBody>
          <a:bodyPr/>
          <a:lstStyle/>
          <a:p>
            <a:fld id="{F27EAF39-10E8-405E-8B20-3F11E570A2B1}" type="datetimeFigureOut">
              <a:rPr lang="en-US" smtClean="0"/>
              <a:t>6/21/2022</a:t>
            </a:fld>
            <a:endParaRPr lang="en-US"/>
          </a:p>
        </p:txBody>
      </p:sp>
      <p:sp>
        <p:nvSpPr>
          <p:cNvPr id="8" name="Footer Placeholder 7">
            <a:extLst>
              <a:ext uri="{FF2B5EF4-FFF2-40B4-BE49-F238E27FC236}">
                <a16:creationId xmlns:a16="http://schemas.microsoft.com/office/drawing/2014/main" id="{8B8A37C1-48BC-4F5A-8156-FE2222F5B2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C214130-FAD2-42D7-8AED-8ED6DC41E07E}"/>
              </a:ext>
            </a:extLst>
          </p:cNvPr>
          <p:cNvSpPr>
            <a:spLocks noGrp="1"/>
          </p:cNvSpPr>
          <p:nvPr>
            <p:ph type="sldNum" sz="quarter" idx="12"/>
          </p:nvPr>
        </p:nvSpPr>
        <p:spPr/>
        <p:txBody>
          <a:bodyPr/>
          <a:lstStyle/>
          <a:p>
            <a:fld id="{701E5818-DF01-4003-AEAA-C4794A658364}" type="slidenum">
              <a:rPr lang="en-US" smtClean="0"/>
              <a:t>‹#›</a:t>
            </a:fld>
            <a:endParaRPr lang="en-US"/>
          </a:p>
        </p:txBody>
      </p:sp>
    </p:spTree>
    <p:extLst>
      <p:ext uri="{BB962C8B-B14F-4D97-AF65-F5344CB8AC3E}">
        <p14:creationId xmlns:p14="http://schemas.microsoft.com/office/powerpoint/2010/main" val="1671948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DEB61-4232-4506-80FC-11C6B14358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AA4FF6-BA25-4CF1-9A36-6D74495CA075}"/>
              </a:ext>
            </a:extLst>
          </p:cNvPr>
          <p:cNvSpPr>
            <a:spLocks noGrp="1"/>
          </p:cNvSpPr>
          <p:nvPr>
            <p:ph type="dt" sz="half" idx="10"/>
          </p:nvPr>
        </p:nvSpPr>
        <p:spPr/>
        <p:txBody>
          <a:bodyPr/>
          <a:lstStyle/>
          <a:p>
            <a:fld id="{F27EAF39-10E8-405E-8B20-3F11E570A2B1}" type="datetimeFigureOut">
              <a:rPr lang="en-US" smtClean="0"/>
              <a:t>6/21/2022</a:t>
            </a:fld>
            <a:endParaRPr lang="en-US"/>
          </a:p>
        </p:txBody>
      </p:sp>
      <p:sp>
        <p:nvSpPr>
          <p:cNvPr id="4" name="Footer Placeholder 3">
            <a:extLst>
              <a:ext uri="{FF2B5EF4-FFF2-40B4-BE49-F238E27FC236}">
                <a16:creationId xmlns:a16="http://schemas.microsoft.com/office/drawing/2014/main" id="{E0A05063-F4DA-4FD2-B79F-DEB8791C2A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56B86C-EFA3-41B4-8C9A-373FFF2F7CB7}"/>
              </a:ext>
            </a:extLst>
          </p:cNvPr>
          <p:cNvSpPr>
            <a:spLocks noGrp="1"/>
          </p:cNvSpPr>
          <p:nvPr>
            <p:ph type="sldNum" sz="quarter" idx="12"/>
          </p:nvPr>
        </p:nvSpPr>
        <p:spPr/>
        <p:txBody>
          <a:bodyPr/>
          <a:lstStyle/>
          <a:p>
            <a:fld id="{701E5818-DF01-4003-AEAA-C4794A658364}" type="slidenum">
              <a:rPr lang="en-US" smtClean="0"/>
              <a:t>‹#›</a:t>
            </a:fld>
            <a:endParaRPr lang="en-US"/>
          </a:p>
        </p:txBody>
      </p:sp>
    </p:spTree>
    <p:extLst>
      <p:ext uri="{BB962C8B-B14F-4D97-AF65-F5344CB8AC3E}">
        <p14:creationId xmlns:p14="http://schemas.microsoft.com/office/powerpoint/2010/main" val="3852506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5CCFB9-A81A-454D-99EC-19169C4C5A50}"/>
              </a:ext>
            </a:extLst>
          </p:cNvPr>
          <p:cNvSpPr>
            <a:spLocks noGrp="1"/>
          </p:cNvSpPr>
          <p:nvPr>
            <p:ph type="dt" sz="half" idx="10"/>
          </p:nvPr>
        </p:nvSpPr>
        <p:spPr/>
        <p:txBody>
          <a:bodyPr/>
          <a:lstStyle/>
          <a:p>
            <a:fld id="{F27EAF39-10E8-405E-8B20-3F11E570A2B1}" type="datetimeFigureOut">
              <a:rPr lang="en-US" smtClean="0"/>
              <a:t>6/21/2022</a:t>
            </a:fld>
            <a:endParaRPr lang="en-US"/>
          </a:p>
        </p:txBody>
      </p:sp>
      <p:sp>
        <p:nvSpPr>
          <p:cNvPr id="3" name="Footer Placeholder 2">
            <a:extLst>
              <a:ext uri="{FF2B5EF4-FFF2-40B4-BE49-F238E27FC236}">
                <a16:creationId xmlns:a16="http://schemas.microsoft.com/office/drawing/2014/main" id="{BDB6FF4B-453A-44AB-80B3-1C0C61A88A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416BC1-3FC0-4DEB-A62D-C4C79F9CD97C}"/>
              </a:ext>
            </a:extLst>
          </p:cNvPr>
          <p:cNvSpPr>
            <a:spLocks noGrp="1"/>
          </p:cNvSpPr>
          <p:nvPr>
            <p:ph type="sldNum" sz="quarter" idx="12"/>
          </p:nvPr>
        </p:nvSpPr>
        <p:spPr/>
        <p:txBody>
          <a:bodyPr/>
          <a:lstStyle/>
          <a:p>
            <a:fld id="{701E5818-DF01-4003-AEAA-C4794A658364}" type="slidenum">
              <a:rPr lang="en-US" smtClean="0"/>
              <a:t>‹#›</a:t>
            </a:fld>
            <a:endParaRPr lang="en-US"/>
          </a:p>
        </p:txBody>
      </p:sp>
    </p:spTree>
    <p:extLst>
      <p:ext uri="{BB962C8B-B14F-4D97-AF65-F5344CB8AC3E}">
        <p14:creationId xmlns:p14="http://schemas.microsoft.com/office/powerpoint/2010/main" val="1079913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26209-CEA1-4B6E-BFA8-8E9289E513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C7759C8-D4E5-45BC-9B6F-8E38295176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D598F3-36F0-4BB9-9518-B0889392A1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CB9476-6A43-4A88-AD15-564641FDA4B0}"/>
              </a:ext>
            </a:extLst>
          </p:cNvPr>
          <p:cNvSpPr>
            <a:spLocks noGrp="1"/>
          </p:cNvSpPr>
          <p:nvPr>
            <p:ph type="dt" sz="half" idx="10"/>
          </p:nvPr>
        </p:nvSpPr>
        <p:spPr/>
        <p:txBody>
          <a:bodyPr/>
          <a:lstStyle/>
          <a:p>
            <a:fld id="{F27EAF39-10E8-405E-8B20-3F11E570A2B1}" type="datetimeFigureOut">
              <a:rPr lang="en-US" smtClean="0"/>
              <a:t>6/21/2022</a:t>
            </a:fld>
            <a:endParaRPr lang="en-US"/>
          </a:p>
        </p:txBody>
      </p:sp>
      <p:sp>
        <p:nvSpPr>
          <p:cNvPr id="6" name="Footer Placeholder 5">
            <a:extLst>
              <a:ext uri="{FF2B5EF4-FFF2-40B4-BE49-F238E27FC236}">
                <a16:creationId xmlns:a16="http://schemas.microsoft.com/office/drawing/2014/main" id="{252382FE-696B-42B4-8E6E-A732635556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A3F73C-AE14-41B0-BDBA-F9422F362053}"/>
              </a:ext>
            </a:extLst>
          </p:cNvPr>
          <p:cNvSpPr>
            <a:spLocks noGrp="1"/>
          </p:cNvSpPr>
          <p:nvPr>
            <p:ph type="sldNum" sz="quarter" idx="12"/>
          </p:nvPr>
        </p:nvSpPr>
        <p:spPr/>
        <p:txBody>
          <a:bodyPr/>
          <a:lstStyle/>
          <a:p>
            <a:fld id="{701E5818-DF01-4003-AEAA-C4794A658364}" type="slidenum">
              <a:rPr lang="en-US" smtClean="0"/>
              <a:t>‹#›</a:t>
            </a:fld>
            <a:endParaRPr lang="en-US"/>
          </a:p>
        </p:txBody>
      </p:sp>
    </p:spTree>
    <p:extLst>
      <p:ext uri="{BB962C8B-B14F-4D97-AF65-F5344CB8AC3E}">
        <p14:creationId xmlns:p14="http://schemas.microsoft.com/office/powerpoint/2010/main" val="1877682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685B4-7AE6-43AF-B6BB-E2A50ED388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B962D8-24C2-4AFE-AA23-A341DB02E7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12DB391-7E2A-4B35-9A69-C7C03EA1D4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F9F1FD-4958-4047-B27D-1B6ADD7BA6D7}"/>
              </a:ext>
            </a:extLst>
          </p:cNvPr>
          <p:cNvSpPr>
            <a:spLocks noGrp="1"/>
          </p:cNvSpPr>
          <p:nvPr>
            <p:ph type="dt" sz="half" idx="10"/>
          </p:nvPr>
        </p:nvSpPr>
        <p:spPr/>
        <p:txBody>
          <a:bodyPr/>
          <a:lstStyle/>
          <a:p>
            <a:fld id="{F27EAF39-10E8-405E-8B20-3F11E570A2B1}" type="datetimeFigureOut">
              <a:rPr lang="en-US" smtClean="0"/>
              <a:t>6/21/2022</a:t>
            </a:fld>
            <a:endParaRPr lang="en-US"/>
          </a:p>
        </p:txBody>
      </p:sp>
      <p:sp>
        <p:nvSpPr>
          <p:cNvPr id="6" name="Footer Placeholder 5">
            <a:extLst>
              <a:ext uri="{FF2B5EF4-FFF2-40B4-BE49-F238E27FC236}">
                <a16:creationId xmlns:a16="http://schemas.microsoft.com/office/drawing/2014/main" id="{493567EA-0A89-4110-898D-78FEAA0F5F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ADDBE3-ECDD-4AA8-BCE9-566FA25E2F12}"/>
              </a:ext>
            </a:extLst>
          </p:cNvPr>
          <p:cNvSpPr>
            <a:spLocks noGrp="1"/>
          </p:cNvSpPr>
          <p:nvPr>
            <p:ph type="sldNum" sz="quarter" idx="12"/>
          </p:nvPr>
        </p:nvSpPr>
        <p:spPr/>
        <p:txBody>
          <a:bodyPr/>
          <a:lstStyle/>
          <a:p>
            <a:fld id="{701E5818-DF01-4003-AEAA-C4794A658364}" type="slidenum">
              <a:rPr lang="en-US" smtClean="0"/>
              <a:t>‹#›</a:t>
            </a:fld>
            <a:endParaRPr lang="en-US"/>
          </a:p>
        </p:txBody>
      </p:sp>
    </p:spTree>
    <p:extLst>
      <p:ext uri="{BB962C8B-B14F-4D97-AF65-F5344CB8AC3E}">
        <p14:creationId xmlns:p14="http://schemas.microsoft.com/office/powerpoint/2010/main" val="727674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84B4B0-C04C-4727-AD85-732399418A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2E6352-BD1F-47C5-8666-9376A125E7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91F83F-5FBD-4C87-8A6A-35A7EC12F2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7EAF39-10E8-405E-8B20-3F11E570A2B1}" type="datetimeFigureOut">
              <a:rPr lang="en-US" smtClean="0"/>
              <a:t>6/21/2022</a:t>
            </a:fld>
            <a:endParaRPr lang="en-US"/>
          </a:p>
        </p:txBody>
      </p:sp>
      <p:sp>
        <p:nvSpPr>
          <p:cNvPr id="5" name="Footer Placeholder 4">
            <a:extLst>
              <a:ext uri="{FF2B5EF4-FFF2-40B4-BE49-F238E27FC236}">
                <a16:creationId xmlns:a16="http://schemas.microsoft.com/office/drawing/2014/main" id="{391BBE89-0EBC-4577-B2E8-74CF4B1F91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11E827-2231-475F-9B5D-C5ECCB3E71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1E5818-DF01-4003-AEAA-C4794A658364}" type="slidenum">
              <a:rPr lang="en-US" smtClean="0"/>
              <a:t>‹#›</a:t>
            </a:fld>
            <a:endParaRPr lang="en-US"/>
          </a:p>
        </p:txBody>
      </p:sp>
    </p:spTree>
    <p:extLst>
      <p:ext uri="{BB962C8B-B14F-4D97-AF65-F5344CB8AC3E}">
        <p14:creationId xmlns:p14="http://schemas.microsoft.com/office/powerpoint/2010/main" val="917487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5A2D11F7-4720-49CB-9BF8-4F0E24073B49}"/>
              </a:ext>
            </a:extLst>
          </p:cNvPr>
          <p:cNvSpPr>
            <a:spLocks noGrp="1"/>
          </p:cNvSpPr>
          <p:nvPr>
            <p:ph type="ctrTitle"/>
          </p:nvPr>
        </p:nvSpPr>
        <p:spPr>
          <a:xfrm>
            <a:off x="8883741" y="2104911"/>
            <a:ext cx="2926080" cy="2877962"/>
          </a:xfrm>
        </p:spPr>
        <p:txBody>
          <a:bodyPr>
            <a:noAutofit/>
          </a:bodyPr>
          <a:lstStyle/>
          <a:p>
            <a:pPr algn="l"/>
            <a:r>
              <a:rPr lang="en-US" sz="5400" dirty="0"/>
              <a:t>Marengo Mayor’s Monarch Pledge</a:t>
            </a:r>
          </a:p>
        </p:txBody>
      </p:sp>
      <p:sp>
        <p:nvSpPr>
          <p:cNvPr id="93"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Freeform: Shape 96">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1026" name="Picture 2" descr="Search more images of Monarch Butterfly">
            <a:extLst>
              <a:ext uri="{FF2B5EF4-FFF2-40B4-BE49-F238E27FC236}">
                <a16:creationId xmlns:a16="http://schemas.microsoft.com/office/drawing/2014/main" id="{71F2EA7A-BF09-4525-883D-3AD620D9DF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152" b="-1"/>
          <a:stretch/>
        </p:blipFill>
        <p:spPr bwMode="auto">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noFill/>
          <a:extLst>
            <a:ext uri="{909E8E84-426E-40DD-AFC4-6F175D3DCCD1}">
              <a14:hiddenFill xmlns:a14="http://schemas.microsoft.com/office/drawing/2010/main">
                <a:solidFill>
                  <a:srgbClr val="FFFFFF"/>
                </a:solidFill>
              </a14:hiddenFill>
            </a:ext>
          </a:extLst>
        </p:spPr>
      </p:pic>
      <p:sp>
        <p:nvSpPr>
          <p:cNvPr id="19" name="Title 1">
            <a:extLst>
              <a:ext uri="{FF2B5EF4-FFF2-40B4-BE49-F238E27FC236}">
                <a16:creationId xmlns:a16="http://schemas.microsoft.com/office/drawing/2014/main" id="{5E4F3054-DA39-4050-8A1C-EA7195357CF2}"/>
              </a:ext>
            </a:extLst>
          </p:cNvPr>
          <p:cNvSpPr txBox="1">
            <a:spLocks/>
          </p:cNvSpPr>
          <p:nvPr/>
        </p:nvSpPr>
        <p:spPr>
          <a:xfrm>
            <a:off x="414679" y="3967306"/>
            <a:ext cx="11358049" cy="28779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5400" dirty="0"/>
              <a:t>Presented by: Ann Stone &amp; Pat Lawlor</a:t>
            </a:r>
          </a:p>
        </p:txBody>
      </p:sp>
    </p:spTree>
    <p:extLst>
      <p:ext uri="{BB962C8B-B14F-4D97-AF65-F5344CB8AC3E}">
        <p14:creationId xmlns:p14="http://schemas.microsoft.com/office/powerpoint/2010/main" val="9532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19"/>
                                        </p:tgtEl>
                                        <p:attrNameLst>
                                          <p:attrName>style.visibility</p:attrName>
                                        </p:attrNameLst>
                                      </p:cBhvr>
                                      <p:to>
                                        <p:strVal val="visible"/>
                                      </p:to>
                                    </p:set>
                                    <p:animEffect transition="in" filter="fade">
                                      <p:cBhvr>
                                        <p:cTn id="10"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EC6BFE58-84F9-4199-A4BA-D5A2C4EB033E}"/>
              </a:ext>
            </a:extLst>
          </p:cNvPr>
          <p:cNvSpPr txBox="1"/>
          <p:nvPr/>
        </p:nvSpPr>
        <p:spPr>
          <a:xfrm>
            <a:off x="126608" y="98473"/>
            <a:ext cx="11806419" cy="6520603"/>
          </a:xfrm>
          <a:prstGeom prst="rect">
            <a:avLst/>
          </a:prstGeom>
        </p:spPr>
        <p:txBody>
          <a:bodyPr vert="horz" lIns="91440" tIns="45720" rIns="91440" bIns="45720" rtlCol="0">
            <a:noAutofit/>
          </a:bodyPr>
          <a:lstStyle/>
          <a:p>
            <a:pPr>
              <a:lnSpc>
                <a:spcPct val="90000"/>
              </a:lnSpc>
              <a:spcAft>
                <a:spcPts val="600"/>
              </a:spcAft>
            </a:pPr>
            <a:r>
              <a:rPr lang="en-US" b="0" i="0" dirty="0">
                <a:effectLst/>
              </a:rPr>
              <a:t>The Mayors' Monarch Pledge</a:t>
            </a:r>
            <a:endParaRPr lang="en-US" dirty="0"/>
          </a:p>
          <a:p>
            <a:pPr>
              <a:lnSpc>
                <a:spcPct val="90000"/>
              </a:lnSpc>
              <a:spcAft>
                <a:spcPts val="600"/>
              </a:spcAft>
            </a:pPr>
            <a:endParaRPr lang="en-US" b="0" i="1" dirty="0">
              <a:effectLst/>
            </a:endParaRPr>
          </a:p>
          <a:p>
            <a:pPr>
              <a:lnSpc>
                <a:spcPct val="90000"/>
              </a:lnSpc>
              <a:spcAft>
                <a:spcPts val="600"/>
              </a:spcAft>
            </a:pPr>
            <a:r>
              <a:rPr lang="en-US" b="0" i="1" dirty="0">
                <a:effectLst/>
              </a:rPr>
              <a:t>The monarch butterfly is an iconic North American species whose multigenerational migration and metamorphosis from caterpillar to butterfly has captured the imagination of millions of Americans.</a:t>
            </a:r>
            <a:br>
              <a:rPr lang="en-US" b="0" i="1" dirty="0">
                <a:effectLst/>
              </a:rPr>
            </a:br>
            <a:br>
              <a:rPr lang="en-US" b="0" i="1" dirty="0">
                <a:effectLst/>
              </a:rPr>
            </a:br>
            <a:r>
              <a:rPr lang="en-US" b="0" i="1" dirty="0">
                <a:effectLst/>
              </a:rPr>
              <a:t>We, the undersigned mayors and heads of local or tribal government, are deeply concerned about the decline of the monarch butterfly population. Both the western and eastern monarch populations have experienced significant declines. Less than one percent of the western monarch population remains, while the eastern population has fallen by as much as ninety percent. Monarch scientists attribute the population decline to degradation and loss of summer breeding habitat in the U.S., and loss of winter habitat in south-central Mexico and coastal California.</a:t>
            </a:r>
            <a:br>
              <a:rPr lang="en-US" b="0" i="1" dirty="0">
                <a:effectLst/>
              </a:rPr>
            </a:br>
            <a:br>
              <a:rPr lang="en-US" b="0" i="1" dirty="0">
                <a:effectLst/>
              </a:rPr>
            </a:br>
            <a:r>
              <a:rPr lang="en-US" b="0" i="1" dirty="0">
                <a:effectLst/>
              </a:rPr>
              <a:t>Cities, towns, counties, and communities have a critical role to play to help save the monarch butterfly. Municipalities can provide habitat at public parks, median strips, community gardens, schools, and municipal buildings like recreation centers and libraries. Events such as community workshops, native plant giveaways, and monarch festivals, can educate residents about the cultural significance of monarchs and how to create habitat. Simple changes in landscaping ordinances or other policies can make a big difference for the monarch too.</a:t>
            </a:r>
            <a:br>
              <a:rPr lang="en-US" b="0" i="1" dirty="0">
                <a:effectLst/>
              </a:rPr>
            </a:br>
            <a:br>
              <a:rPr lang="en-US" b="0" i="1" dirty="0">
                <a:effectLst/>
              </a:rPr>
            </a:br>
            <a:r>
              <a:rPr lang="en-US" b="0" i="1" dirty="0">
                <a:effectLst/>
              </a:rPr>
              <a:t>We recognize the importance of creating monarch and pollinator habitat at parks, gardens, and other green spaces, that every member of our community can equally enjoy. Our work to help save the monarch butterfly intentionally engages all parts of our communities, ensuring that historically marginalized communities are not left out of the work or the many benefits this work will create.</a:t>
            </a:r>
            <a:br>
              <a:rPr lang="en-US" b="0" i="1" dirty="0">
                <a:effectLst/>
              </a:rPr>
            </a:br>
            <a:br>
              <a:rPr lang="en-US" b="0" i="1" dirty="0">
                <a:effectLst/>
              </a:rPr>
            </a:br>
            <a:r>
              <a:rPr lang="en-US" b="0" i="1" dirty="0">
                <a:effectLst/>
              </a:rPr>
              <a:t>When mayors speak up and take a stand, our communities notice. Therefore, we hereby commit to help restore habitat for the monarch and encourage our residents to do the same, so that these magnificent butterflies will once again flourish across the continent.</a:t>
            </a:r>
            <a:endParaRPr lang="en-US" b="0" i="0" dirty="0">
              <a:effectLst/>
            </a:endParaRPr>
          </a:p>
        </p:txBody>
      </p:sp>
      <p:sp>
        <p:nvSpPr>
          <p:cNvPr id="9" name="Rectangle 8">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4093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52D1C4-CC93-429C-A9EE-A302F6F5BBBA}"/>
              </a:ext>
            </a:extLst>
          </p:cNvPr>
          <p:cNvPicPr>
            <a:picLocks noChangeAspect="1"/>
          </p:cNvPicPr>
          <p:nvPr/>
        </p:nvPicPr>
        <p:blipFill>
          <a:blip r:embed="rId2"/>
          <a:stretch>
            <a:fillRect/>
          </a:stretch>
        </p:blipFill>
        <p:spPr>
          <a:xfrm>
            <a:off x="0" y="0"/>
            <a:ext cx="1772529" cy="762074"/>
          </a:xfrm>
          <a:prstGeom prst="rect">
            <a:avLst/>
          </a:prstGeom>
        </p:spPr>
      </p:pic>
      <p:sp>
        <p:nvSpPr>
          <p:cNvPr id="4" name="TextBox 3">
            <a:extLst>
              <a:ext uri="{FF2B5EF4-FFF2-40B4-BE49-F238E27FC236}">
                <a16:creationId xmlns:a16="http://schemas.microsoft.com/office/drawing/2014/main" id="{0E180493-0281-4736-B55B-8C7B199027BD}"/>
              </a:ext>
            </a:extLst>
          </p:cNvPr>
          <p:cNvSpPr txBox="1"/>
          <p:nvPr/>
        </p:nvSpPr>
        <p:spPr>
          <a:xfrm>
            <a:off x="295422" y="762075"/>
            <a:ext cx="11676184" cy="5909310"/>
          </a:xfrm>
          <a:prstGeom prst="rect">
            <a:avLst/>
          </a:prstGeom>
          <a:noFill/>
        </p:spPr>
        <p:txBody>
          <a:bodyPr wrap="square" rtlCol="0">
            <a:spAutoFit/>
          </a:bodyPr>
          <a:lstStyle/>
          <a:p>
            <a:r>
              <a:rPr lang="en-US" b="0" i="0" dirty="0">
                <a:solidFill>
                  <a:srgbClr val="272B2D"/>
                </a:solidFill>
                <a:effectLst/>
              </a:rPr>
              <a:t>Through the National Wildlife Federation’s Mayors' Monarch Pledge™, cities, municipalities, and other communities across North America are committing to create healthy, sustainable habitat for the monarch butterfly and pollinators while educating residents about how they can make a difference at home and in their community.</a:t>
            </a:r>
          </a:p>
          <a:p>
            <a:endParaRPr lang="en-US" dirty="0">
              <a:solidFill>
                <a:srgbClr val="272B2D"/>
              </a:solidFill>
            </a:endParaRPr>
          </a:p>
          <a:p>
            <a:pPr algn="l"/>
            <a:r>
              <a:rPr lang="en-US" b="1" i="0" dirty="0">
                <a:solidFill>
                  <a:srgbClr val="333333"/>
                </a:solidFill>
                <a:effectLst/>
              </a:rPr>
              <a:t>Take the Pledge and Specify Your Actions</a:t>
            </a:r>
          </a:p>
          <a:p>
            <a:pPr algn="l"/>
            <a:r>
              <a:rPr lang="en-US" b="1" i="0" dirty="0">
                <a:solidFill>
                  <a:srgbClr val="272B2D"/>
                </a:solidFill>
                <a:effectLst/>
              </a:rPr>
              <a:t>1.  </a:t>
            </a:r>
            <a:r>
              <a:rPr lang="en-US" b="0" i="0" dirty="0">
                <a:solidFill>
                  <a:srgbClr val="272B2D"/>
                </a:solidFill>
                <a:effectLst/>
              </a:rPr>
              <a:t>By taking the Mayors' Monarch Pledge, you are committing to both restore habitat in your community and encourage your residents to do the same. Before pledging, read the </a:t>
            </a:r>
            <a:r>
              <a:rPr lang="en-US" b="1" i="0" u="none" strike="noStrike" dirty="0">
                <a:solidFill>
                  <a:srgbClr val="AD7C1D"/>
                </a:solidFill>
                <a:effectLst/>
                <a:hlinkClick r:id="rId3"/>
              </a:rPr>
              <a:t>Mayors' Monarch Pledge</a:t>
            </a:r>
            <a:r>
              <a:rPr lang="en-US" b="0" i="0" dirty="0">
                <a:solidFill>
                  <a:srgbClr val="272B2D"/>
                </a:solidFill>
                <a:effectLst/>
              </a:rPr>
              <a:t> language and review the </a:t>
            </a:r>
            <a:r>
              <a:rPr lang="en-US" b="1" i="0" u="none" strike="noStrike" dirty="0">
                <a:solidFill>
                  <a:srgbClr val="AD7C1D"/>
                </a:solidFill>
                <a:effectLst/>
                <a:hlinkClick r:id="rId3"/>
              </a:rPr>
              <a:t>list of action items</a:t>
            </a:r>
            <a:r>
              <a:rPr lang="en-US" b="0" i="0" dirty="0">
                <a:solidFill>
                  <a:srgbClr val="272B2D"/>
                </a:solidFill>
                <a:effectLst/>
              </a:rPr>
              <a:t>. Mayors or their staff point of contact can </a:t>
            </a:r>
            <a:r>
              <a:rPr lang="en-US" b="1" i="0" u="none" strike="noStrike" dirty="0">
                <a:solidFill>
                  <a:srgbClr val="AD7C1D"/>
                </a:solidFill>
                <a:effectLst/>
                <a:hlinkClick r:id="rId3"/>
              </a:rPr>
              <a:t>take the pledge online</a:t>
            </a:r>
            <a:r>
              <a:rPr lang="en-US" b="0" i="0" dirty="0">
                <a:solidFill>
                  <a:srgbClr val="272B2D"/>
                </a:solidFill>
                <a:effectLst/>
              </a:rPr>
              <a:t> between December 1 and March 31 each year. </a:t>
            </a:r>
            <a:r>
              <a:rPr lang="en-US" b="0" i="1" dirty="0">
                <a:solidFill>
                  <a:srgbClr val="272B2D"/>
                </a:solidFill>
                <a:effectLst/>
              </a:rPr>
              <a:t>Mayors will commit to at least three action items (out of 30) </a:t>
            </a:r>
            <a:r>
              <a:rPr lang="en-US" b="0" i="0" dirty="0">
                <a:solidFill>
                  <a:srgbClr val="272B2D"/>
                </a:solidFill>
                <a:effectLst/>
              </a:rPr>
              <a:t>that your community will initiate throughout the year to support monarch conservation. Mayors who complete eight or more actions will receive special recognition and become a member of the Mayors' Monarch Pledge Leadership Circle and those that complete 24 or more actions will become a Monarch Champion City.</a:t>
            </a:r>
          </a:p>
          <a:p>
            <a:pPr algn="l"/>
            <a:endParaRPr lang="en-US" dirty="0">
              <a:solidFill>
                <a:srgbClr val="272B2D"/>
              </a:solidFill>
            </a:endParaRPr>
          </a:p>
          <a:p>
            <a:pPr algn="l"/>
            <a:r>
              <a:rPr lang="en-US" b="1" i="0" dirty="0">
                <a:solidFill>
                  <a:srgbClr val="333333"/>
                </a:solidFill>
                <a:effectLst/>
              </a:rPr>
              <a:t>2.  Take Action With Support From the National Wildlife Federation</a:t>
            </a:r>
          </a:p>
          <a:p>
            <a:pPr algn="l"/>
            <a:r>
              <a:rPr lang="en-US" b="0" i="0" dirty="0">
                <a:solidFill>
                  <a:srgbClr val="272B2D"/>
                </a:solidFill>
                <a:effectLst/>
              </a:rPr>
              <a:t>Once you have taken the pledge and specified your actions for the year, </a:t>
            </a:r>
            <a:r>
              <a:rPr lang="en-US" b="1" i="0" dirty="0">
                <a:solidFill>
                  <a:srgbClr val="272B2D"/>
                </a:solidFill>
                <a:effectLst/>
              </a:rPr>
              <a:t>it’s time to start taking action!</a:t>
            </a:r>
            <a:r>
              <a:rPr lang="en-US" b="0" i="0" dirty="0">
                <a:solidFill>
                  <a:srgbClr val="272B2D"/>
                </a:solidFill>
                <a:effectLst/>
              </a:rPr>
              <a:t> By signing the pledge, your community will gain access to online resources, monthly newsletters, webinars, and more, to help you complete your specified actions.</a:t>
            </a:r>
          </a:p>
          <a:p>
            <a:pPr algn="l"/>
            <a:endParaRPr lang="en-US" b="0" i="0" dirty="0">
              <a:solidFill>
                <a:srgbClr val="272B2D"/>
              </a:solidFill>
              <a:effectLst/>
            </a:endParaRPr>
          </a:p>
          <a:p>
            <a:pPr algn="l"/>
            <a:r>
              <a:rPr lang="en-US" b="1" i="0" dirty="0">
                <a:solidFill>
                  <a:srgbClr val="333333"/>
                </a:solidFill>
                <a:effectLst/>
              </a:rPr>
              <a:t>3. Report Progress</a:t>
            </a:r>
          </a:p>
          <a:p>
            <a:pPr algn="l"/>
            <a:r>
              <a:rPr lang="en-US" b="0" i="0" dirty="0">
                <a:solidFill>
                  <a:srgbClr val="272B2D"/>
                </a:solidFill>
                <a:effectLst/>
              </a:rPr>
              <a:t>Once you have taken action, we will ask communities to track progress throughout the year and submit an annual report by 12/1. The data we collect will allow us to track the collective impact of our work.</a:t>
            </a:r>
          </a:p>
        </p:txBody>
      </p:sp>
    </p:spTree>
    <p:extLst>
      <p:ext uri="{BB962C8B-B14F-4D97-AF65-F5344CB8AC3E}">
        <p14:creationId xmlns:p14="http://schemas.microsoft.com/office/powerpoint/2010/main" val="1456503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2500850B-BC35-4331-A650-946A30F5A621}"/>
              </a:ext>
            </a:extLst>
          </p:cNvPr>
          <p:cNvSpPr txBox="1"/>
          <p:nvPr/>
        </p:nvSpPr>
        <p:spPr>
          <a:xfrm>
            <a:off x="327349" y="50237"/>
            <a:ext cx="11605679" cy="6619076"/>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r>
              <a:rPr lang="en-US" sz="2300" b="1" i="0" dirty="0">
                <a:effectLst/>
              </a:rPr>
              <a:t>Opportunities for City of Marengo:</a:t>
            </a:r>
          </a:p>
          <a:p>
            <a:pPr indent="-228600">
              <a:lnSpc>
                <a:spcPct val="90000"/>
              </a:lnSpc>
              <a:spcAft>
                <a:spcPts val="600"/>
              </a:spcAft>
              <a:buFont typeface="Arial" panose="020B0604020202020204" pitchFamily="34" charset="0"/>
              <a:buChar char="•"/>
            </a:pPr>
            <a:r>
              <a:rPr lang="en-US" sz="2300" b="0" i="0" dirty="0">
                <a:effectLst/>
              </a:rPr>
              <a:t>Raise awareness about the decline of the monarch butterfly and the species’ need for habitat. (Post to Website and FB)</a:t>
            </a:r>
          </a:p>
          <a:p>
            <a:pPr>
              <a:lnSpc>
                <a:spcPct val="90000"/>
              </a:lnSpc>
              <a:spcAft>
                <a:spcPts val="600"/>
              </a:spcAft>
            </a:pPr>
            <a:endParaRPr lang="en-US" sz="2300" b="0" i="0" dirty="0">
              <a:effectLst/>
            </a:endParaRPr>
          </a:p>
          <a:p>
            <a:pPr indent="-228600">
              <a:lnSpc>
                <a:spcPct val="90000"/>
              </a:lnSpc>
              <a:spcAft>
                <a:spcPts val="600"/>
              </a:spcAft>
              <a:buFont typeface="Arial" panose="020B0604020202020204" pitchFamily="34" charset="0"/>
              <a:buChar char="•"/>
            </a:pPr>
            <a:r>
              <a:rPr lang="en-US" sz="2300" b="0" i="0" dirty="0">
                <a:effectLst/>
              </a:rPr>
              <a:t>Engage with city parks and recreation, public works, sustainability, and other relevant staff to identify opportunities to revise and maintain mowing programs and milkweed / native nectar plant planting programs. (Train mowers/employees when/how to mow)</a:t>
            </a:r>
          </a:p>
          <a:p>
            <a:pPr>
              <a:lnSpc>
                <a:spcPct val="90000"/>
              </a:lnSpc>
              <a:spcAft>
                <a:spcPts val="600"/>
              </a:spcAft>
            </a:pPr>
            <a:endParaRPr lang="en-US" sz="2300" b="0" i="0" dirty="0">
              <a:effectLst/>
            </a:endParaRPr>
          </a:p>
          <a:p>
            <a:pPr indent="-228600">
              <a:lnSpc>
                <a:spcPct val="90000"/>
              </a:lnSpc>
              <a:spcAft>
                <a:spcPts val="600"/>
              </a:spcAft>
              <a:buFont typeface="Arial" panose="020B0604020202020204" pitchFamily="34" charset="0"/>
              <a:buChar char="•"/>
            </a:pPr>
            <a:r>
              <a:rPr lang="en-US" sz="2300" b="0" i="0" dirty="0">
                <a:effectLst/>
              </a:rPr>
              <a:t>Engage with Homeowners Associations (HOAs), Community Associations or neighborhood organizations to identify opportunities to plant monarch gardens and revise maintenance and mowing programs. (Doral Ridge, </a:t>
            </a:r>
            <a:r>
              <a:rPr lang="en-US" sz="2300" b="0" i="0" dirty="0" err="1">
                <a:effectLst/>
              </a:rPr>
              <a:t>Deerpass</a:t>
            </a:r>
            <a:r>
              <a:rPr lang="en-US" sz="2300" b="0" i="0" dirty="0">
                <a:effectLst/>
              </a:rPr>
              <a:t>)</a:t>
            </a:r>
          </a:p>
          <a:p>
            <a:pPr indent="-228600">
              <a:lnSpc>
                <a:spcPct val="90000"/>
              </a:lnSpc>
              <a:spcAft>
                <a:spcPts val="600"/>
              </a:spcAft>
              <a:buFont typeface="Arial" panose="020B0604020202020204" pitchFamily="34" charset="0"/>
              <a:buChar char="•"/>
            </a:pPr>
            <a:endParaRPr lang="en-US" sz="2300" b="0" i="0" dirty="0">
              <a:effectLst/>
            </a:endParaRPr>
          </a:p>
          <a:p>
            <a:pPr indent="-228600">
              <a:lnSpc>
                <a:spcPct val="90000"/>
              </a:lnSpc>
              <a:spcAft>
                <a:spcPts val="600"/>
              </a:spcAft>
              <a:buFont typeface="Arial" panose="020B0604020202020204" pitchFamily="34" charset="0"/>
              <a:buChar char="•"/>
            </a:pPr>
            <a:r>
              <a:rPr lang="en-US" sz="2300" b="0" i="0" dirty="0">
                <a:effectLst/>
              </a:rPr>
              <a:t>Plant or maintain a monarch and pollinator-friendly demonstration garden at City Hall or another prominent or culturally significant community location.</a:t>
            </a:r>
          </a:p>
          <a:p>
            <a:pPr indent="-228600">
              <a:lnSpc>
                <a:spcPct val="90000"/>
              </a:lnSpc>
              <a:spcAft>
                <a:spcPts val="600"/>
              </a:spcAft>
              <a:buFont typeface="Arial" panose="020B0604020202020204" pitchFamily="34" charset="0"/>
              <a:buChar char="•"/>
            </a:pPr>
            <a:endParaRPr lang="en-US" sz="2300" b="0" i="0" dirty="0">
              <a:effectLst/>
            </a:endParaRPr>
          </a:p>
          <a:p>
            <a:pPr indent="-228600">
              <a:lnSpc>
                <a:spcPct val="90000"/>
              </a:lnSpc>
              <a:spcAft>
                <a:spcPts val="600"/>
              </a:spcAft>
              <a:buFont typeface="Arial" panose="020B0604020202020204" pitchFamily="34" charset="0"/>
              <a:buChar char="•"/>
            </a:pPr>
            <a:r>
              <a:rPr lang="en-US" sz="2300" b="0" i="0" dirty="0">
                <a:effectLst/>
              </a:rPr>
              <a:t>Convert vacant lots to monarch habitat. </a:t>
            </a:r>
          </a:p>
          <a:p>
            <a:pPr indent="-228600">
              <a:lnSpc>
                <a:spcPct val="90000"/>
              </a:lnSpc>
              <a:spcAft>
                <a:spcPts val="600"/>
              </a:spcAft>
              <a:buFont typeface="Arial" panose="020B0604020202020204" pitchFamily="34" charset="0"/>
              <a:buChar char="•"/>
            </a:pPr>
            <a:endParaRPr lang="en-US" sz="2300" dirty="0"/>
          </a:p>
          <a:p>
            <a:pPr indent="-228600">
              <a:lnSpc>
                <a:spcPct val="90000"/>
              </a:lnSpc>
              <a:spcAft>
                <a:spcPts val="600"/>
              </a:spcAft>
              <a:buFont typeface="Arial" panose="020B0604020202020204" pitchFamily="34" charset="0"/>
              <a:buChar char="•"/>
            </a:pPr>
            <a:r>
              <a:rPr lang="en-US" sz="2300" dirty="0"/>
              <a:t>Utilize Marengo </a:t>
            </a:r>
            <a:r>
              <a:rPr lang="en-US" sz="2300" b="0" i="0" dirty="0">
                <a:effectLst/>
              </a:rPr>
              <a:t>Main Street 2022 – to provid</a:t>
            </a:r>
            <a:r>
              <a:rPr lang="en-US" sz="2300" dirty="0"/>
              <a:t>e additional awareness, share </a:t>
            </a:r>
            <a:r>
              <a:rPr lang="en-US" sz="2300" b="0" i="0" dirty="0">
                <a:effectLst/>
              </a:rPr>
              <a:t>tent w/Paddle the Kish</a:t>
            </a: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33261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CF875A83-AC5B-4FC4-85D4-9E83EDC48E1A}"/>
              </a:ext>
            </a:extLst>
          </p:cNvPr>
          <p:cNvSpPr txBox="1"/>
          <p:nvPr/>
        </p:nvSpPr>
        <p:spPr>
          <a:xfrm>
            <a:off x="464234" y="238923"/>
            <a:ext cx="11084299" cy="5905949"/>
          </a:xfrm>
          <a:prstGeom prst="rect">
            <a:avLst/>
          </a:prstGeom>
        </p:spPr>
        <p:txBody>
          <a:bodyPr vert="horz" lIns="91440" tIns="45720" rIns="91440" bIns="45720" rtlCol="0">
            <a:noAutofit/>
          </a:bodyPr>
          <a:lstStyle/>
          <a:p>
            <a:pPr>
              <a:lnSpc>
                <a:spcPct val="90000"/>
              </a:lnSpc>
              <a:spcAft>
                <a:spcPts val="600"/>
              </a:spcAft>
            </a:pPr>
            <a:r>
              <a:rPr lang="en-US" sz="2800" b="1" i="0" dirty="0">
                <a:effectLst/>
              </a:rPr>
              <a:t>Opportunities (Cont’d)</a:t>
            </a:r>
          </a:p>
          <a:p>
            <a:pPr>
              <a:lnSpc>
                <a:spcPct val="90000"/>
              </a:lnSpc>
              <a:spcAft>
                <a:spcPts val="600"/>
              </a:spcAft>
            </a:pPr>
            <a:endParaRPr lang="en-US" sz="2800" b="1" i="0" dirty="0">
              <a:effectLst/>
            </a:endParaRPr>
          </a:p>
          <a:p>
            <a:pPr indent="-228600">
              <a:lnSpc>
                <a:spcPct val="90000"/>
              </a:lnSpc>
              <a:spcAft>
                <a:spcPts val="600"/>
              </a:spcAft>
              <a:buFont typeface="Arial" panose="020B0604020202020204" pitchFamily="34" charset="0"/>
              <a:buChar char="•"/>
            </a:pPr>
            <a:r>
              <a:rPr lang="en-US" sz="2800" b="0" i="0" dirty="0">
                <a:effectLst/>
              </a:rPr>
              <a:t>Display educational signage at monarch gardens and pollinator habitat (Funding could come from grants or donated $$ within the community).</a:t>
            </a:r>
          </a:p>
          <a:p>
            <a:pPr indent="-228600">
              <a:lnSpc>
                <a:spcPct val="90000"/>
              </a:lnSpc>
              <a:spcAft>
                <a:spcPts val="600"/>
              </a:spcAft>
              <a:buFont typeface="Arial" panose="020B0604020202020204" pitchFamily="34" charset="0"/>
              <a:buChar char="•"/>
            </a:pPr>
            <a:r>
              <a:rPr lang="en-US" sz="2800" b="0" i="0" dirty="0">
                <a:effectLst/>
              </a:rPr>
              <a:t>Integrate monarch butterfly conservation into the city’s Park Master Plan, Sustainability Plan, Climate Resiliency Plan or other city plans.</a:t>
            </a:r>
          </a:p>
          <a:p>
            <a:pPr indent="-228600">
              <a:lnSpc>
                <a:spcPct val="90000"/>
              </a:lnSpc>
              <a:spcAft>
                <a:spcPts val="600"/>
              </a:spcAft>
              <a:buFont typeface="Arial" panose="020B0604020202020204" pitchFamily="34" charset="0"/>
              <a:buChar char="•"/>
            </a:pPr>
            <a:endParaRPr lang="en-US" sz="2800" b="0" i="0" dirty="0">
              <a:effectLst/>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3407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1F691ACE-258E-4783-95AC-4C94629AE066}"/>
              </a:ext>
            </a:extLst>
          </p:cNvPr>
          <p:cNvSpPr txBox="1"/>
          <p:nvPr/>
        </p:nvSpPr>
        <p:spPr>
          <a:xfrm>
            <a:off x="643466" y="245717"/>
            <a:ext cx="10962379" cy="5578308"/>
          </a:xfrm>
          <a:prstGeom prst="rect">
            <a:avLst/>
          </a:prstGeom>
        </p:spPr>
        <p:txBody>
          <a:bodyPr vert="horz" lIns="91440" tIns="45720" rIns="91440" bIns="45720" rtlCol="0">
            <a:noAutofit/>
          </a:bodyPr>
          <a:lstStyle/>
          <a:p>
            <a:pPr indent="-228600">
              <a:lnSpc>
                <a:spcPct val="90000"/>
              </a:lnSpc>
              <a:spcAft>
                <a:spcPts val="600"/>
              </a:spcAft>
              <a:buFont typeface="Arial" panose="020B0604020202020204" pitchFamily="34" charset="0"/>
              <a:buChar char="•"/>
            </a:pPr>
            <a:endParaRPr lang="en-US" sz="2800" b="0" i="0" dirty="0">
              <a:effectLst/>
            </a:endParaRP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0A19F50B-7F70-41F8-95EE-0AD5B876E76C}"/>
              </a:ext>
            </a:extLst>
          </p:cNvPr>
          <p:cNvSpPr txBox="1"/>
          <p:nvPr/>
        </p:nvSpPr>
        <p:spPr>
          <a:xfrm>
            <a:off x="193299" y="217354"/>
            <a:ext cx="11890850" cy="6463308"/>
          </a:xfrm>
          <a:prstGeom prst="rect">
            <a:avLst/>
          </a:prstGeom>
          <a:noFill/>
        </p:spPr>
        <p:txBody>
          <a:bodyPr wrap="square" rtlCol="0">
            <a:spAutoFit/>
          </a:bodyPr>
          <a:lstStyle/>
          <a:p>
            <a:r>
              <a:rPr lang="en-US" dirty="0"/>
              <a:t>Marengo IL Monarch Pledge Facebook group started 9/18/2021 to gain support and supported with community service minded individuals.</a:t>
            </a:r>
          </a:p>
          <a:p>
            <a:r>
              <a:rPr lang="en-US" dirty="0"/>
              <a:t>As of 10/14 we have 54 members</a:t>
            </a:r>
          </a:p>
          <a:p>
            <a:r>
              <a:rPr lang="en-US" dirty="0"/>
              <a:t>	8/2021 Members have begun saving seeds – encouraging new members as they join to do same</a:t>
            </a:r>
          </a:p>
          <a:p>
            <a:r>
              <a:rPr lang="en-US" dirty="0"/>
              <a:t>	9/2021 Sought out local greenhouses to assist with seed propagation for Spring 2022</a:t>
            </a:r>
          </a:p>
          <a:p>
            <a:r>
              <a:rPr lang="en-US" dirty="0"/>
              <a:t>	10/2021 Cody’s Farm has agreed to provide space to start seeds</a:t>
            </a:r>
          </a:p>
          <a:p>
            <a:r>
              <a:rPr lang="en-US" dirty="0"/>
              <a:t>	</a:t>
            </a:r>
          </a:p>
          <a:p>
            <a:r>
              <a:rPr lang="en-US" dirty="0"/>
              <a:t>Volunteers will provide: </a:t>
            </a:r>
          </a:p>
          <a:p>
            <a:r>
              <a:rPr lang="en-US" dirty="0"/>
              <a:t>Manpower, seeds, “smothering” materials in (Spring 2022 or Fall 2021), watering and maintenance for proposed planting areas.  Initial planting sites will be 10x20</a:t>
            </a:r>
          </a:p>
          <a:p>
            <a:endParaRPr lang="en-US" dirty="0"/>
          </a:p>
          <a:p>
            <a:r>
              <a:rPr lang="en-US" dirty="0"/>
              <a:t>Areas identified:</a:t>
            </a:r>
          </a:p>
          <a:p>
            <a:r>
              <a:rPr lang="en-US" dirty="0"/>
              <a:t>City Water treatment Plants/Wells</a:t>
            </a:r>
          </a:p>
          <a:p>
            <a:r>
              <a:rPr lang="en-US" dirty="0"/>
              <a:t>Welcome to Marengo sign areas</a:t>
            </a:r>
          </a:p>
          <a:p>
            <a:r>
              <a:rPr lang="en-US" dirty="0"/>
              <a:t>Area west of Renwick Park on Rt. 176 along tree line near road</a:t>
            </a:r>
          </a:p>
          <a:p>
            <a:endParaRPr lang="en-US" dirty="0"/>
          </a:p>
          <a:p>
            <a:r>
              <a:rPr lang="en-US" dirty="0"/>
              <a:t>Sample: of Crystal Lake Pledge:</a:t>
            </a:r>
          </a:p>
          <a:p>
            <a:r>
              <a:rPr lang="en-US" b="0" i="0" dirty="0">
                <a:solidFill>
                  <a:srgbClr val="666666"/>
                </a:solidFill>
                <a:effectLst/>
              </a:rPr>
              <a:t>1.</a:t>
            </a:r>
            <a:r>
              <a:rPr lang="en-US" b="1" i="0" dirty="0">
                <a:solidFill>
                  <a:srgbClr val="666666"/>
                </a:solidFill>
                <a:effectLst/>
              </a:rPr>
              <a:t> Launch or maintain a public communication effort to encourage residents to plant</a:t>
            </a:r>
            <a:r>
              <a:rPr lang="en-US" b="0" i="0" dirty="0">
                <a:solidFill>
                  <a:srgbClr val="666666"/>
                </a:solidFill>
                <a:effectLst/>
              </a:rPr>
              <a:t> monarch gardens at their homes or in their neighborhoods. 2.</a:t>
            </a:r>
            <a:r>
              <a:rPr lang="en-US" b="1" i="0" dirty="0">
                <a:solidFill>
                  <a:srgbClr val="666666"/>
                </a:solidFill>
                <a:effectLst/>
              </a:rPr>
              <a:t> Host or support a native seed or plant sale, giveaway or swap.</a:t>
            </a:r>
            <a:r>
              <a:rPr lang="en-US" b="0" i="0" dirty="0">
                <a:solidFill>
                  <a:srgbClr val="666666"/>
                </a:solidFill>
                <a:effectLst/>
              </a:rPr>
              <a:t> 3.</a:t>
            </a:r>
            <a:r>
              <a:rPr lang="en-US" b="1" i="0" dirty="0">
                <a:solidFill>
                  <a:srgbClr val="666666"/>
                </a:solidFill>
                <a:effectLst/>
              </a:rPr>
              <a:t> Launch, expand, or continue an invasive species removal program that will support</a:t>
            </a:r>
            <a:r>
              <a:rPr lang="en-US" b="0" i="0" dirty="0">
                <a:solidFill>
                  <a:srgbClr val="666666"/>
                </a:solidFill>
                <a:effectLst/>
              </a:rPr>
              <a:t> the</a:t>
            </a:r>
            <a:r>
              <a:rPr lang="en-US" b="1" i="0" dirty="0">
                <a:solidFill>
                  <a:srgbClr val="666666"/>
                </a:solidFill>
                <a:effectLst/>
              </a:rPr>
              <a:t> re-establishment of native habitats</a:t>
            </a:r>
            <a:r>
              <a:rPr lang="en-US" b="0" i="0" dirty="0">
                <a:solidFill>
                  <a:srgbClr val="666666"/>
                </a:solidFill>
                <a:effectLst/>
              </a:rPr>
              <a:t> for monarch butterflies and other pollinators.</a:t>
            </a:r>
          </a:p>
          <a:p>
            <a:endParaRPr lang="en-US" dirty="0">
              <a:solidFill>
                <a:srgbClr val="666666"/>
              </a:solidFill>
            </a:endParaRPr>
          </a:p>
          <a:p>
            <a:r>
              <a:rPr lang="en-US" dirty="0"/>
              <a:t>	</a:t>
            </a:r>
          </a:p>
        </p:txBody>
      </p:sp>
    </p:spTree>
    <p:extLst>
      <p:ext uri="{BB962C8B-B14F-4D97-AF65-F5344CB8AC3E}">
        <p14:creationId xmlns:p14="http://schemas.microsoft.com/office/powerpoint/2010/main" val="21959412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469</TotalTime>
  <Words>1059</Words>
  <Application>Microsoft Office PowerPoint</Application>
  <PresentationFormat>Widescreen</PresentationFormat>
  <Paragraphs>49</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Rockwell</vt:lpstr>
      <vt:lpstr>Office Theme</vt:lpstr>
      <vt:lpstr>Marengo Mayor’s Monarch Pledge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Marengo Mayor’s Monarch Pledge</dc:title>
  <dc:creator>Ann Stone</dc:creator>
  <cp:lastModifiedBy>Ann</cp:lastModifiedBy>
  <cp:revision>14</cp:revision>
  <dcterms:created xsi:type="dcterms:W3CDTF">2021-09-20T18:39:37Z</dcterms:created>
  <dcterms:modified xsi:type="dcterms:W3CDTF">2022-06-21T18:50:39Z</dcterms:modified>
</cp:coreProperties>
</file>